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loud Condensed" charset="1" panose="00000000000000000000"/>
      <p:regular r:id="rId15"/>
    </p:embeddedFont>
    <p:embeddedFont>
      <p:font typeface="Cloud Condensed Bold" charset="1" panose="00000000000000000000"/>
      <p:regular r:id="rId16"/>
    </p:embeddedFont>
    <p:embeddedFont>
      <p:font typeface="TAN Meringue"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123380">
            <a:off x="14900829" y="5447419"/>
            <a:ext cx="4260163" cy="6491677"/>
          </a:xfrm>
          <a:custGeom>
            <a:avLst/>
            <a:gdLst/>
            <a:ahLst/>
            <a:cxnLst/>
            <a:rect r="r" b="b" t="t" l="l"/>
            <a:pathLst>
              <a:path h="6491677" w="4260163">
                <a:moveTo>
                  <a:pt x="4260162" y="0"/>
                </a:moveTo>
                <a:lnTo>
                  <a:pt x="0" y="0"/>
                </a:lnTo>
                <a:lnTo>
                  <a:pt x="0" y="6491677"/>
                </a:lnTo>
                <a:lnTo>
                  <a:pt x="4260162" y="6491677"/>
                </a:lnTo>
                <a:lnTo>
                  <a:pt x="4260162" y="0"/>
                </a:lnTo>
                <a:close/>
              </a:path>
            </a:pathLst>
          </a:custGeom>
          <a:blipFill>
            <a:blip r:embed="rId3"/>
            <a:stretch>
              <a:fillRect l="0" t="0" r="0" b="0"/>
            </a:stretch>
          </a:blipFill>
        </p:spPr>
      </p:sp>
      <p:sp>
        <p:nvSpPr>
          <p:cNvPr name="Freeform 4" id="4"/>
          <p:cNvSpPr/>
          <p:nvPr/>
        </p:nvSpPr>
        <p:spPr>
          <a:xfrm flipH="false" flipV="false" rot="-3294344">
            <a:off x="15058286" y="7262264"/>
            <a:ext cx="2236380" cy="5590951"/>
          </a:xfrm>
          <a:custGeom>
            <a:avLst/>
            <a:gdLst/>
            <a:ahLst/>
            <a:cxnLst/>
            <a:rect r="r" b="b" t="t" l="l"/>
            <a:pathLst>
              <a:path h="5590951" w="2236380">
                <a:moveTo>
                  <a:pt x="0" y="0"/>
                </a:moveTo>
                <a:lnTo>
                  <a:pt x="2236380" y="0"/>
                </a:lnTo>
                <a:lnTo>
                  <a:pt x="2236380" y="5590951"/>
                </a:lnTo>
                <a:lnTo>
                  <a:pt x="0" y="5590951"/>
                </a:lnTo>
                <a:lnTo>
                  <a:pt x="0" y="0"/>
                </a:lnTo>
                <a:close/>
              </a:path>
            </a:pathLst>
          </a:custGeom>
          <a:blipFill>
            <a:blip r:embed="rId4"/>
            <a:stretch>
              <a:fillRect l="0" t="0" r="0" b="0"/>
            </a:stretch>
          </a:blipFill>
        </p:spPr>
      </p:sp>
      <p:sp>
        <p:nvSpPr>
          <p:cNvPr name="Freeform 5" id="5"/>
          <p:cNvSpPr/>
          <p:nvPr/>
        </p:nvSpPr>
        <p:spPr>
          <a:xfrm flipH="false" flipV="false" rot="7962042">
            <a:off x="-1615455" y="-2988454"/>
            <a:ext cx="2770457" cy="6883122"/>
          </a:xfrm>
          <a:custGeom>
            <a:avLst/>
            <a:gdLst/>
            <a:ahLst/>
            <a:cxnLst/>
            <a:rect r="r" b="b" t="t" l="l"/>
            <a:pathLst>
              <a:path h="6883122" w="2770457">
                <a:moveTo>
                  <a:pt x="0" y="0"/>
                </a:moveTo>
                <a:lnTo>
                  <a:pt x="2770457" y="0"/>
                </a:lnTo>
                <a:lnTo>
                  <a:pt x="2770457" y="6883122"/>
                </a:lnTo>
                <a:lnTo>
                  <a:pt x="0" y="6883122"/>
                </a:lnTo>
                <a:lnTo>
                  <a:pt x="0" y="0"/>
                </a:lnTo>
                <a:close/>
              </a:path>
            </a:pathLst>
          </a:custGeom>
          <a:blipFill>
            <a:blip r:embed="rId5"/>
            <a:stretch>
              <a:fillRect l="0" t="0" r="0" b="0"/>
            </a:stretch>
          </a:blipFill>
        </p:spPr>
      </p:sp>
      <p:sp>
        <p:nvSpPr>
          <p:cNvPr name="Freeform 6" id="6"/>
          <p:cNvSpPr/>
          <p:nvPr/>
        </p:nvSpPr>
        <p:spPr>
          <a:xfrm flipH="false" flipV="false" rot="9173085">
            <a:off x="547951" y="-674957"/>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6"/>
            <a:stretch>
              <a:fillRect l="0" t="0" r="0" b="0"/>
            </a:stretch>
          </a:blipFill>
        </p:spPr>
      </p:sp>
      <p:sp>
        <p:nvSpPr>
          <p:cNvPr name="Freeform 7" id="7"/>
          <p:cNvSpPr/>
          <p:nvPr/>
        </p:nvSpPr>
        <p:spPr>
          <a:xfrm flipH="true" flipV="false" rot="9529906">
            <a:off x="1852022" y="-1133107"/>
            <a:ext cx="1270293" cy="3172429"/>
          </a:xfrm>
          <a:custGeom>
            <a:avLst/>
            <a:gdLst/>
            <a:ahLst/>
            <a:cxnLst/>
            <a:rect r="r" b="b" t="t" l="l"/>
            <a:pathLst>
              <a:path h="3172429" w="1270293">
                <a:moveTo>
                  <a:pt x="1270294" y="0"/>
                </a:moveTo>
                <a:lnTo>
                  <a:pt x="0" y="0"/>
                </a:lnTo>
                <a:lnTo>
                  <a:pt x="0" y="3172428"/>
                </a:lnTo>
                <a:lnTo>
                  <a:pt x="1270294" y="3172428"/>
                </a:lnTo>
                <a:lnTo>
                  <a:pt x="1270294" y="0"/>
                </a:lnTo>
                <a:close/>
              </a:path>
            </a:pathLst>
          </a:custGeom>
          <a:blipFill>
            <a:blip r:embed="rId7"/>
            <a:stretch>
              <a:fillRect l="0" t="0" r="0" b="0"/>
            </a:stretch>
          </a:blipFill>
        </p:spPr>
      </p:sp>
      <p:sp>
        <p:nvSpPr>
          <p:cNvPr name="Freeform 8" id="8"/>
          <p:cNvSpPr/>
          <p:nvPr/>
        </p:nvSpPr>
        <p:spPr>
          <a:xfrm flipH="false" flipV="false" rot="5490619">
            <a:off x="312608" y="3021072"/>
            <a:ext cx="554273" cy="1007769"/>
          </a:xfrm>
          <a:custGeom>
            <a:avLst/>
            <a:gdLst/>
            <a:ahLst/>
            <a:cxnLst/>
            <a:rect r="r" b="b" t="t" l="l"/>
            <a:pathLst>
              <a:path h="1007769" w="554273">
                <a:moveTo>
                  <a:pt x="0" y="0"/>
                </a:moveTo>
                <a:lnTo>
                  <a:pt x="554274" y="0"/>
                </a:lnTo>
                <a:lnTo>
                  <a:pt x="554274" y="1007769"/>
                </a:lnTo>
                <a:lnTo>
                  <a:pt x="0" y="1007769"/>
                </a:lnTo>
                <a:lnTo>
                  <a:pt x="0" y="0"/>
                </a:lnTo>
                <a:close/>
              </a:path>
            </a:pathLst>
          </a:custGeom>
          <a:blipFill>
            <a:blip r:embed="rId8"/>
            <a:stretch>
              <a:fillRect l="0" t="0" r="0" b="0"/>
            </a:stretch>
          </a:blipFill>
        </p:spPr>
      </p:sp>
      <p:sp>
        <p:nvSpPr>
          <p:cNvPr name="Freeform 9" id="9"/>
          <p:cNvSpPr/>
          <p:nvPr/>
        </p:nvSpPr>
        <p:spPr>
          <a:xfrm flipH="false" flipV="false" rot="-1853187">
            <a:off x="1936021" y="3559256"/>
            <a:ext cx="383936" cy="906043"/>
          </a:xfrm>
          <a:custGeom>
            <a:avLst/>
            <a:gdLst/>
            <a:ahLst/>
            <a:cxnLst/>
            <a:rect r="r" b="b" t="t" l="l"/>
            <a:pathLst>
              <a:path h="906043" w="383936">
                <a:moveTo>
                  <a:pt x="0" y="0"/>
                </a:moveTo>
                <a:lnTo>
                  <a:pt x="383936" y="0"/>
                </a:lnTo>
                <a:lnTo>
                  <a:pt x="383936" y="906043"/>
                </a:lnTo>
                <a:lnTo>
                  <a:pt x="0" y="906043"/>
                </a:lnTo>
                <a:lnTo>
                  <a:pt x="0" y="0"/>
                </a:lnTo>
                <a:close/>
              </a:path>
            </a:pathLst>
          </a:custGeom>
          <a:blipFill>
            <a:blip r:embed="rId9"/>
            <a:stretch>
              <a:fillRect l="0" t="0" r="0" b="0"/>
            </a:stretch>
          </a:blipFill>
        </p:spPr>
      </p:sp>
      <p:sp>
        <p:nvSpPr>
          <p:cNvPr name="Freeform 10" id="10"/>
          <p:cNvSpPr/>
          <p:nvPr/>
        </p:nvSpPr>
        <p:spPr>
          <a:xfrm flipH="false" flipV="false" rot="-1141099">
            <a:off x="16227382" y="7564634"/>
            <a:ext cx="1268138" cy="4354122"/>
          </a:xfrm>
          <a:custGeom>
            <a:avLst/>
            <a:gdLst/>
            <a:ahLst/>
            <a:cxnLst/>
            <a:rect r="r" b="b" t="t" l="l"/>
            <a:pathLst>
              <a:path h="4354122" w="1268138">
                <a:moveTo>
                  <a:pt x="0" y="0"/>
                </a:moveTo>
                <a:lnTo>
                  <a:pt x="1268138" y="0"/>
                </a:lnTo>
                <a:lnTo>
                  <a:pt x="1268138" y="4354122"/>
                </a:lnTo>
                <a:lnTo>
                  <a:pt x="0" y="4354122"/>
                </a:lnTo>
                <a:lnTo>
                  <a:pt x="0" y="0"/>
                </a:lnTo>
                <a:close/>
              </a:path>
            </a:pathLst>
          </a:custGeom>
          <a:blipFill>
            <a:blip r:embed="rId10"/>
            <a:stretch>
              <a:fillRect l="0" t="0" r="0" b="0"/>
            </a:stretch>
          </a:blipFill>
        </p:spPr>
      </p:sp>
      <p:sp>
        <p:nvSpPr>
          <p:cNvPr name="Freeform 11" id="11"/>
          <p:cNvSpPr/>
          <p:nvPr/>
        </p:nvSpPr>
        <p:spPr>
          <a:xfrm flipH="false" flipV="false" rot="0">
            <a:off x="-230227" y="8313410"/>
            <a:ext cx="964079" cy="2433006"/>
          </a:xfrm>
          <a:custGeom>
            <a:avLst/>
            <a:gdLst/>
            <a:ahLst/>
            <a:cxnLst/>
            <a:rect r="r" b="b" t="t" l="l"/>
            <a:pathLst>
              <a:path h="2433006" w="964079">
                <a:moveTo>
                  <a:pt x="0" y="0"/>
                </a:moveTo>
                <a:lnTo>
                  <a:pt x="964079" y="0"/>
                </a:lnTo>
                <a:lnTo>
                  <a:pt x="964079" y="2433007"/>
                </a:lnTo>
                <a:lnTo>
                  <a:pt x="0" y="2433007"/>
                </a:lnTo>
                <a:lnTo>
                  <a:pt x="0" y="0"/>
                </a:lnTo>
                <a:close/>
              </a:path>
            </a:pathLst>
          </a:custGeom>
          <a:blipFill>
            <a:blip r:embed="rId11"/>
            <a:stretch>
              <a:fillRect l="0" t="0" r="0" b="0"/>
            </a:stretch>
          </a:blipFill>
        </p:spPr>
      </p:sp>
      <p:sp>
        <p:nvSpPr>
          <p:cNvPr name="Freeform 12" id="12"/>
          <p:cNvSpPr/>
          <p:nvPr/>
        </p:nvSpPr>
        <p:spPr>
          <a:xfrm flipH="false" flipV="false" rot="954738">
            <a:off x="-36762" y="8612782"/>
            <a:ext cx="1541228" cy="3829139"/>
          </a:xfrm>
          <a:custGeom>
            <a:avLst/>
            <a:gdLst/>
            <a:ahLst/>
            <a:cxnLst/>
            <a:rect r="r" b="b" t="t" l="l"/>
            <a:pathLst>
              <a:path h="3829139" w="1541228">
                <a:moveTo>
                  <a:pt x="0" y="0"/>
                </a:moveTo>
                <a:lnTo>
                  <a:pt x="1541228" y="0"/>
                </a:lnTo>
                <a:lnTo>
                  <a:pt x="1541228" y="3829139"/>
                </a:lnTo>
                <a:lnTo>
                  <a:pt x="0" y="3829139"/>
                </a:lnTo>
                <a:lnTo>
                  <a:pt x="0" y="0"/>
                </a:lnTo>
                <a:close/>
              </a:path>
            </a:pathLst>
          </a:custGeom>
          <a:blipFill>
            <a:blip r:embed="rId5"/>
            <a:stretch>
              <a:fillRect l="0" t="0" r="0" b="0"/>
            </a:stretch>
          </a:blipFill>
        </p:spPr>
      </p:sp>
      <p:sp>
        <p:nvSpPr>
          <p:cNvPr name="Freeform 13" id="13"/>
          <p:cNvSpPr/>
          <p:nvPr/>
        </p:nvSpPr>
        <p:spPr>
          <a:xfrm flipH="false" flipV="false" rot="-9527996">
            <a:off x="16747399" y="-663098"/>
            <a:ext cx="1548268" cy="2256129"/>
          </a:xfrm>
          <a:custGeom>
            <a:avLst/>
            <a:gdLst/>
            <a:ahLst/>
            <a:cxnLst/>
            <a:rect r="r" b="b" t="t" l="l"/>
            <a:pathLst>
              <a:path h="2256129" w="1548268">
                <a:moveTo>
                  <a:pt x="0" y="0"/>
                </a:moveTo>
                <a:lnTo>
                  <a:pt x="1548269" y="0"/>
                </a:lnTo>
                <a:lnTo>
                  <a:pt x="1548269" y="2256129"/>
                </a:lnTo>
                <a:lnTo>
                  <a:pt x="0" y="2256129"/>
                </a:lnTo>
                <a:lnTo>
                  <a:pt x="0" y="0"/>
                </a:lnTo>
                <a:close/>
              </a:path>
            </a:pathLst>
          </a:custGeom>
          <a:blipFill>
            <a:blip r:embed="rId6"/>
            <a:stretch>
              <a:fillRect l="0" t="0" r="0" b="0"/>
            </a:stretch>
          </a:blipFill>
        </p:spPr>
      </p:sp>
      <p:sp>
        <p:nvSpPr>
          <p:cNvPr name="Freeform 14" id="14"/>
          <p:cNvSpPr/>
          <p:nvPr/>
        </p:nvSpPr>
        <p:spPr>
          <a:xfrm flipH="true" flipV="false" rot="-6732337">
            <a:off x="15749704" y="1149887"/>
            <a:ext cx="384789" cy="699616"/>
          </a:xfrm>
          <a:custGeom>
            <a:avLst/>
            <a:gdLst/>
            <a:ahLst/>
            <a:cxnLst/>
            <a:rect r="r" b="b" t="t" l="l"/>
            <a:pathLst>
              <a:path h="699616" w="384789">
                <a:moveTo>
                  <a:pt x="384789" y="0"/>
                </a:moveTo>
                <a:lnTo>
                  <a:pt x="0" y="0"/>
                </a:lnTo>
                <a:lnTo>
                  <a:pt x="0" y="699616"/>
                </a:lnTo>
                <a:lnTo>
                  <a:pt x="384789" y="699616"/>
                </a:lnTo>
                <a:lnTo>
                  <a:pt x="384789" y="0"/>
                </a:lnTo>
                <a:close/>
              </a:path>
            </a:pathLst>
          </a:custGeom>
          <a:blipFill>
            <a:blip r:embed="rId8"/>
            <a:stretch>
              <a:fillRect l="0" t="0" r="0" b="0"/>
            </a:stretch>
          </a:blipFill>
        </p:spPr>
      </p:sp>
      <p:sp>
        <p:nvSpPr>
          <p:cNvPr name="Freeform 15" id="15"/>
          <p:cNvSpPr/>
          <p:nvPr/>
        </p:nvSpPr>
        <p:spPr>
          <a:xfrm flipH="true" flipV="false" rot="2158146">
            <a:off x="16266961" y="2628013"/>
            <a:ext cx="249784" cy="589462"/>
          </a:xfrm>
          <a:custGeom>
            <a:avLst/>
            <a:gdLst/>
            <a:ahLst/>
            <a:cxnLst/>
            <a:rect r="r" b="b" t="t" l="l"/>
            <a:pathLst>
              <a:path h="589462" w="249784">
                <a:moveTo>
                  <a:pt x="249785" y="0"/>
                </a:moveTo>
                <a:lnTo>
                  <a:pt x="0" y="0"/>
                </a:lnTo>
                <a:lnTo>
                  <a:pt x="0" y="589462"/>
                </a:lnTo>
                <a:lnTo>
                  <a:pt x="249785" y="589462"/>
                </a:lnTo>
                <a:lnTo>
                  <a:pt x="249785" y="0"/>
                </a:lnTo>
                <a:close/>
              </a:path>
            </a:pathLst>
          </a:custGeom>
          <a:blipFill>
            <a:blip r:embed="rId9"/>
            <a:stretch>
              <a:fillRect l="0" t="0" r="0" b="0"/>
            </a:stretch>
          </a:blipFill>
        </p:spPr>
      </p:sp>
      <p:sp>
        <p:nvSpPr>
          <p:cNvPr name="Freeform 16" id="16"/>
          <p:cNvSpPr/>
          <p:nvPr/>
        </p:nvSpPr>
        <p:spPr>
          <a:xfrm flipH="true" flipV="true" rot="0">
            <a:off x="13904222" y="4703867"/>
            <a:ext cx="1613035" cy="1338421"/>
          </a:xfrm>
          <a:custGeom>
            <a:avLst/>
            <a:gdLst/>
            <a:ahLst/>
            <a:cxnLst/>
            <a:rect r="r" b="b" t="t" l="l"/>
            <a:pathLst>
              <a:path h="1338421" w="1613035">
                <a:moveTo>
                  <a:pt x="1613036" y="1338421"/>
                </a:moveTo>
                <a:lnTo>
                  <a:pt x="0" y="1338421"/>
                </a:lnTo>
                <a:lnTo>
                  <a:pt x="0" y="0"/>
                </a:lnTo>
                <a:lnTo>
                  <a:pt x="1613036" y="0"/>
                </a:lnTo>
                <a:lnTo>
                  <a:pt x="1613036" y="1338421"/>
                </a:lnTo>
                <a:close/>
              </a:path>
            </a:pathLst>
          </a:custGeom>
          <a:blipFill>
            <a:blip r:embed="rId12">
              <a:extLst>
                <a:ext uri="{96DAC541-7B7A-43D3-8B79-37D633B846F1}">
                  <asvg:svgBlip xmlns:asvg="http://schemas.microsoft.com/office/drawing/2016/SVG/main" r:embed="rId13"/>
                </a:ext>
              </a:extLst>
            </a:blip>
            <a:stretch>
              <a:fillRect l="0" t="0" r="-144305" b="-33966"/>
            </a:stretch>
          </a:blipFill>
        </p:spPr>
      </p:sp>
      <p:sp>
        <p:nvSpPr>
          <p:cNvPr name="Freeform 17" id="17"/>
          <p:cNvSpPr/>
          <p:nvPr/>
        </p:nvSpPr>
        <p:spPr>
          <a:xfrm flipH="false" flipV="false" rot="0">
            <a:off x="2770742" y="3830389"/>
            <a:ext cx="1613035" cy="1338421"/>
          </a:xfrm>
          <a:custGeom>
            <a:avLst/>
            <a:gdLst/>
            <a:ahLst/>
            <a:cxnLst/>
            <a:rect r="r" b="b" t="t" l="l"/>
            <a:pathLst>
              <a:path h="1338421" w="1613035">
                <a:moveTo>
                  <a:pt x="0" y="0"/>
                </a:moveTo>
                <a:lnTo>
                  <a:pt x="1613036" y="0"/>
                </a:lnTo>
                <a:lnTo>
                  <a:pt x="1613036" y="1338420"/>
                </a:lnTo>
                <a:lnTo>
                  <a:pt x="0" y="1338420"/>
                </a:lnTo>
                <a:lnTo>
                  <a:pt x="0" y="0"/>
                </a:lnTo>
                <a:close/>
              </a:path>
            </a:pathLst>
          </a:custGeom>
          <a:blipFill>
            <a:blip r:embed="rId12">
              <a:extLst>
                <a:ext uri="{96DAC541-7B7A-43D3-8B79-37D633B846F1}">
                  <asvg:svgBlip xmlns:asvg="http://schemas.microsoft.com/office/drawing/2016/SVG/main" r:embed="rId13"/>
                </a:ext>
              </a:extLst>
            </a:blip>
            <a:stretch>
              <a:fillRect l="0" t="0" r="-144305" b="-33966"/>
            </a:stretch>
          </a:blipFill>
        </p:spPr>
      </p:sp>
      <p:sp>
        <p:nvSpPr>
          <p:cNvPr name="TextBox 18" id="18"/>
          <p:cNvSpPr txBox="true"/>
          <p:nvPr/>
        </p:nvSpPr>
        <p:spPr>
          <a:xfrm rot="0">
            <a:off x="2127989" y="8285743"/>
            <a:ext cx="4752987" cy="1510030"/>
          </a:xfrm>
          <a:prstGeom prst="rect">
            <a:avLst/>
          </a:prstGeom>
        </p:spPr>
        <p:txBody>
          <a:bodyPr anchor="t" rtlCol="false" tIns="0" lIns="0" bIns="0" rIns="0">
            <a:spAutoFit/>
          </a:bodyPr>
          <a:lstStyle/>
          <a:p>
            <a:pPr algn="ctr">
              <a:lnSpc>
                <a:spcPts val="3919"/>
              </a:lnSpc>
            </a:pPr>
            <a:r>
              <a:rPr lang="en-US" sz="2799">
                <a:solidFill>
                  <a:srgbClr val="677EA4"/>
                </a:solidFill>
                <a:latin typeface="Cloud Condensed"/>
                <a:ea typeface="Cloud Condensed"/>
                <a:cs typeface="Cloud Condensed"/>
                <a:sym typeface="Cloud Condensed"/>
              </a:rPr>
              <a:t>Fatimah Aldukhi 221434337</a:t>
            </a:r>
          </a:p>
          <a:p>
            <a:pPr algn="ctr">
              <a:lnSpc>
                <a:spcPts val="3919"/>
              </a:lnSpc>
            </a:pPr>
            <a:r>
              <a:rPr lang="en-US" sz="2799">
                <a:solidFill>
                  <a:srgbClr val="677EA4"/>
                </a:solidFill>
                <a:latin typeface="Cloud Condensed"/>
                <a:ea typeface="Cloud Condensed"/>
                <a:cs typeface="Cloud Condensed"/>
                <a:sym typeface="Cloud Condensed"/>
              </a:rPr>
              <a:t>Shahad Bu saqer 221431019</a:t>
            </a:r>
          </a:p>
          <a:p>
            <a:pPr algn="ctr">
              <a:lnSpc>
                <a:spcPts val="3919"/>
              </a:lnSpc>
            </a:pPr>
            <a:r>
              <a:rPr lang="en-US" sz="2799">
                <a:solidFill>
                  <a:srgbClr val="677EA4"/>
                </a:solidFill>
                <a:latin typeface="Cloud Condensed"/>
                <a:ea typeface="Cloud Condensed"/>
                <a:cs typeface="Cloud Condensed"/>
                <a:sym typeface="Cloud Condensed"/>
              </a:rPr>
              <a:t>Fatimah Alyousef 221433107</a:t>
            </a:r>
          </a:p>
        </p:txBody>
      </p:sp>
      <p:sp>
        <p:nvSpPr>
          <p:cNvPr name="TextBox 19" id="19"/>
          <p:cNvSpPr txBox="true"/>
          <p:nvPr/>
        </p:nvSpPr>
        <p:spPr>
          <a:xfrm rot="0">
            <a:off x="5177566" y="6194688"/>
            <a:ext cx="7840999" cy="519430"/>
          </a:xfrm>
          <a:prstGeom prst="rect">
            <a:avLst/>
          </a:prstGeom>
        </p:spPr>
        <p:txBody>
          <a:bodyPr anchor="t" rtlCol="false" tIns="0" lIns="0" bIns="0" rIns="0">
            <a:spAutoFit/>
          </a:bodyPr>
          <a:lstStyle/>
          <a:p>
            <a:pPr algn="ctr">
              <a:lnSpc>
                <a:spcPts val="3919"/>
              </a:lnSpc>
            </a:pPr>
            <a:r>
              <a:rPr lang="en-US" b="true" sz="2799">
                <a:solidFill>
                  <a:srgbClr val="000000"/>
                </a:solidFill>
                <a:latin typeface="Cloud Condensed Bold"/>
                <a:ea typeface="Cloud Condensed Bold"/>
                <a:cs typeface="Cloud Condensed Bold"/>
                <a:sym typeface="Cloud Condensed Bold"/>
              </a:rPr>
              <a:t>Research paper by Argha Ghosh and A. Senthilrajan</a:t>
            </a:r>
          </a:p>
        </p:txBody>
      </p:sp>
      <p:sp>
        <p:nvSpPr>
          <p:cNvPr name="TextBox 20" id="20"/>
          <p:cNvSpPr txBox="true"/>
          <p:nvPr/>
        </p:nvSpPr>
        <p:spPr>
          <a:xfrm rot="0">
            <a:off x="3199631" y="3912293"/>
            <a:ext cx="10704591" cy="1364074"/>
          </a:xfrm>
          <a:prstGeom prst="rect">
            <a:avLst/>
          </a:prstGeom>
        </p:spPr>
        <p:txBody>
          <a:bodyPr anchor="t" rtlCol="false" tIns="0" lIns="0" bIns="0" rIns="0">
            <a:spAutoFit/>
          </a:bodyPr>
          <a:lstStyle/>
          <a:p>
            <a:pPr algn="ctr">
              <a:lnSpc>
                <a:spcPts val="10569"/>
              </a:lnSpc>
            </a:pPr>
            <a:r>
              <a:rPr lang="en-US" b="true" sz="7549">
                <a:solidFill>
                  <a:srgbClr val="000000"/>
                </a:solidFill>
                <a:latin typeface="Cloud Condensed Bold"/>
                <a:ea typeface="Cloud Condensed Bold"/>
                <a:cs typeface="Cloud Condensed Bold"/>
                <a:sym typeface="Cloud Condensed Bold"/>
              </a:rPr>
              <a:t>SPAM CLASSIFICATION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69853" y="851975"/>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5808">
            <a:off x="17156354" y="7803266"/>
            <a:ext cx="1345069" cy="3362672"/>
          </a:xfrm>
          <a:custGeom>
            <a:avLst/>
            <a:gdLst/>
            <a:ahLst/>
            <a:cxnLst/>
            <a:rect r="r" b="b" t="t" l="l"/>
            <a:pathLst>
              <a:path h="3362672" w="1345069">
                <a:moveTo>
                  <a:pt x="1345069" y="0"/>
                </a:moveTo>
                <a:lnTo>
                  <a:pt x="0" y="0"/>
                </a:lnTo>
                <a:lnTo>
                  <a:pt x="0" y="3362672"/>
                </a:lnTo>
                <a:lnTo>
                  <a:pt x="1345069" y="3362672"/>
                </a:lnTo>
                <a:lnTo>
                  <a:pt x="1345069" y="0"/>
                </a:lnTo>
                <a:close/>
              </a:path>
            </a:pathLst>
          </a:custGeom>
          <a:blipFill>
            <a:blip r:embed="rId3"/>
            <a:stretch>
              <a:fillRect l="0" t="0" r="0" b="0"/>
            </a:stretch>
          </a:blipFill>
        </p:spPr>
      </p:sp>
      <p:sp>
        <p:nvSpPr>
          <p:cNvPr name="Freeform 7" id="7"/>
          <p:cNvSpPr/>
          <p:nvPr/>
        </p:nvSpPr>
        <p:spPr>
          <a:xfrm flipH="false" flipV="false" rot="7962042">
            <a:off x="-1615455" y="-2988454"/>
            <a:ext cx="2770457" cy="6883122"/>
          </a:xfrm>
          <a:custGeom>
            <a:avLst/>
            <a:gdLst/>
            <a:ahLst/>
            <a:cxnLst/>
            <a:rect r="r" b="b" t="t" l="l"/>
            <a:pathLst>
              <a:path h="6883122" w="2770457">
                <a:moveTo>
                  <a:pt x="0" y="0"/>
                </a:moveTo>
                <a:lnTo>
                  <a:pt x="2770457" y="0"/>
                </a:lnTo>
                <a:lnTo>
                  <a:pt x="2770457" y="6883122"/>
                </a:lnTo>
                <a:lnTo>
                  <a:pt x="0" y="6883122"/>
                </a:lnTo>
                <a:lnTo>
                  <a:pt x="0" y="0"/>
                </a:lnTo>
                <a:close/>
              </a:path>
            </a:pathLst>
          </a:custGeom>
          <a:blipFill>
            <a:blip r:embed="rId4"/>
            <a:stretch>
              <a:fillRect l="0" t="0" r="0" b="0"/>
            </a:stretch>
          </a:blipFill>
        </p:spPr>
      </p:sp>
      <p:sp>
        <p:nvSpPr>
          <p:cNvPr name="Freeform 8" id="8"/>
          <p:cNvSpPr/>
          <p:nvPr/>
        </p:nvSpPr>
        <p:spPr>
          <a:xfrm flipH="false" flipV="false" rot="9173085">
            <a:off x="547951" y="-674957"/>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5"/>
            <a:stretch>
              <a:fillRect l="0" t="0" r="0" b="0"/>
            </a:stretch>
          </a:blipFill>
        </p:spPr>
      </p:sp>
      <p:sp>
        <p:nvSpPr>
          <p:cNvPr name="Freeform 9" id="9"/>
          <p:cNvSpPr/>
          <p:nvPr/>
        </p:nvSpPr>
        <p:spPr>
          <a:xfrm flipH="true" flipV="false" rot="9529906">
            <a:off x="1852022" y="-1133107"/>
            <a:ext cx="1270293" cy="3172429"/>
          </a:xfrm>
          <a:custGeom>
            <a:avLst/>
            <a:gdLst/>
            <a:ahLst/>
            <a:cxnLst/>
            <a:rect r="r" b="b" t="t" l="l"/>
            <a:pathLst>
              <a:path h="3172429" w="1270293">
                <a:moveTo>
                  <a:pt x="1270294" y="0"/>
                </a:moveTo>
                <a:lnTo>
                  <a:pt x="0" y="0"/>
                </a:lnTo>
                <a:lnTo>
                  <a:pt x="0" y="3172428"/>
                </a:lnTo>
                <a:lnTo>
                  <a:pt x="1270294" y="3172428"/>
                </a:lnTo>
                <a:lnTo>
                  <a:pt x="1270294" y="0"/>
                </a:lnTo>
                <a:close/>
              </a:path>
            </a:pathLst>
          </a:custGeom>
          <a:blipFill>
            <a:blip r:embed="rId6"/>
            <a:stretch>
              <a:fillRect l="0" t="0" r="0" b="0"/>
            </a:stretch>
          </a:blipFill>
        </p:spPr>
      </p:sp>
      <p:sp>
        <p:nvSpPr>
          <p:cNvPr name="Freeform 10" id="10"/>
          <p:cNvSpPr/>
          <p:nvPr/>
        </p:nvSpPr>
        <p:spPr>
          <a:xfrm flipH="false" flipV="false" rot="5490619">
            <a:off x="312608" y="3021072"/>
            <a:ext cx="554273" cy="1007769"/>
          </a:xfrm>
          <a:custGeom>
            <a:avLst/>
            <a:gdLst/>
            <a:ahLst/>
            <a:cxnLst/>
            <a:rect r="r" b="b" t="t" l="l"/>
            <a:pathLst>
              <a:path h="1007769" w="554273">
                <a:moveTo>
                  <a:pt x="0" y="0"/>
                </a:moveTo>
                <a:lnTo>
                  <a:pt x="554274" y="0"/>
                </a:lnTo>
                <a:lnTo>
                  <a:pt x="554274" y="1007769"/>
                </a:lnTo>
                <a:lnTo>
                  <a:pt x="0" y="1007769"/>
                </a:lnTo>
                <a:lnTo>
                  <a:pt x="0" y="0"/>
                </a:lnTo>
                <a:close/>
              </a:path>
            </a:pathLst>
          </a:custGeom>
          <a:blipFill>
            <a:blip r:embed="rId7"/>
            <a:stretch>
              <a:fillRect l="0" t="0" r="0" b="0"/>
            </a:stretch>
          </a:blipFill>
        </p:spPr>
      </p:sp>
      <p:sp>
        <p:nvSpPr>
          <p:cNvPr name="Freeform 11" id="11"/>
          <p:cNvSpPr/>
          <p:nvPr/>
        </p:nvSpPr>
        <p:spPr>
          <a:xfrm flipH="false" flipV="false" rot="-1853187">
            <a:off x="1936021" y="3559256"/>
            <a:ext cx="383936" cy="906043"/>
          </a:xfrm>
          <a:custGeom>
            <a:avLst/>
            <a:gdLst/>
            <a:ahLst/>
            <a:cxnLst/>
            <a:rect r="r" b="b" t="t" l="l"/>
            <a:pathLst>
              <a:path h="906043" w="383936">
                <a:moveTo>
                  <a:pt x="0" y="0"/>
                </a:moveTo>
                <a:lnTo>
                  <a:pt x="383936" y="0"/>
                </a:lnTo>
                <a:lnTo>
                  <a:pt x="383936" y="906043"/>
                </a:lnTo>
                <a:lnTo>
                  <a:pt x="0" y="906043"/>
                </a:lnTo>
                <a:lnTo>
                  <a:pt x="0" y="0"/>
                </a:lnTo>
                <a:close/>
              </a:path>
            </a:pathLst>
          </a:custGeom>
          <a:blipFill>
            <a:blip r:embed="rId8"/>
            <a:stretch>
              <a:fillRect l="0" t="0" r="0" b="0"/>
            </a:stretch>
          </a:blipFill>
        </p:spPr>
      </p:sp>
      <p:sp>
        <p:nvSpPr>
          <p:cNvPr name="Freeform 12" id="12"/>
          <p:cNvSpPr/>
          <p:nvPr/>
        </p:nvSpPr>
        <p:spPr>
          <a:xfrm flipH="false" flipV="false" rot="-1483350">
            <a:off x="16864815" y="9271523"/>
            <a:ext cx="981531" cy="1430282"/>
          </a:xfrm>
          <a:custGeom>
            <a:avLst/>
            <a:gdLst/>
            <a:ahLst/>
            <a:cxnLst/>
            <a:rect r="r" b="b" t="t" l="l"/>
            <a:pathLst>
              <a:path h="1430282" w="981531">
                <a:moveTo>
                  <a:pt x="0" y="0"/>
                </a:moveTo>
                <a:lnTo>
                  <a:pt x="981531" y="0"/>
                </a:lnTo>
                <a:lnTo>
                  <a:pt x="981531" y="1430282"/>
                </a:lnTo>
                <a:lnTo>
                  <a:pt x="0" y="1430282"/>
                </a:lnTo>
                <a:lnTo>
                  <a:pt x="0" y="0"/>
                </a:lnTo>
                <a:close/>
              </a:path>
            </a:pathLst>
          </a:custGeom>
          <a:blipFill>
            <a:blip r:embed="rId5"/>
            <a:stretch>
              <a:fillRect l="0" t="0" r="0" b="0"/>
            </a:stretch>
          </a:blipFill>
        </p:spPr>
      </p:sp>
      <p:sp>
        <p:nvSpPr>
          <p:cNvPr name="Freeform 13" id="13"/>
          <p:cNvSpPr/>
          <p:nvPr/>
        </p:nvSpPr>
        <p:spPr>
          <a:xfrm flipH="false" flipV="false" rot="-2201762">
            <a:off x="16366599" y="8372431"/>
            <a:ext cx="1541228" cy="3829139"/>
          </a:xfrm>
          <a:custGeom>
            <a:avLst/>
            <a:gdLst/>
            <a:ahLst/>
            <a:cxnLst/>
            <a:rect r="r" b="b" t="t" l="l"/>
            <a:pathLst>
              <a:path h="3829139" w="1541228">
                <a:moveTo>
                  <a:pt x="0" y="0"/>
                </a:moveTo>
                <a:lnTo>
                  <a:pt x="1541229" y="0"/>
                </a:lnTo>
                <a:lnTo>
                  <a:pt x="1541229" y="3829138"/>
                </a:lnTo>
                <a:lnTo>
                  <a:pt x="0" y="3829138"/>
                </a:lnTo>
                <a:lnTo>
                  <a:pt x="0" y="0"/>
                </a:lnTo>
                <a:close/>
              </a:path>
            </a:pathLst>
          </a:custGeom>
          <a:blipFill>
            <a:blip r:embed="rId4"/>
            <a:stretch>
              <a:fillRect l="0" t="0" r="0" b="0"/>
            </a:stretch>
          </a:blipFill>
        </p:spPr>
      </p:sp>
      <p:sp>
        <p:nvSpPr>
          <p:cNvPr name="TextBox 14" id="14"/>
          <p:cNvSpPr txBox="true"/>
          <p:nvPr/>
        </p:nvSpPr>
        <p:spPr>
          <a:xfrm rot="0">
            <a:off x="4328406" y="4207523"/>
            <a:ext cx="12004448" cy="495377"/>
          </a:xfrm>
          <a:prstGeom prst="rect">
            <a:avLst/>
          </a:prstGeom>
        </p:spPr>
        <p:txBody>
          <a:bodyPr anchor="t" rtlCol="false" tIns="0" lIns="0" bIns="0" rIns="0">
            <a:spAutoFit/>
          </a:bodyPr>
          <a:lstStyle/>
          <a:p>
            <a:pPr algn="l">
              <a:lnSpc>
                <a:spcPts val="3785"/>
              </a:lnSpc>
            </a:pPr>
            <a:r>
              <a:rPr lang="en-US" sz="2704" spc="108" b="true">
                <a:solidFill>
                  <a:srgbClr val="677EA4"/>
                </a:solidFill>
                <a:latin typeface="Cloud Condensed Bold"/>
                <a:ea typeface="Cloud Condensed Bold"/>
                <a:cs typeface="Cloud Condensed Bold"/>
                <a:sym typeface="Cloud Condensed Bold"/>
              </a:rPr>
              <a:t>Introduction</a:t>
            </a:r>
          </a:p>
        </p:txBody>
      </p:sp>
      <p:sp>
        <p:nvSpPr>
          <p:cNvPr name="TextBox 15" id="15"/>
          <p:cNvSpPr txBox="true"/>
          <p:nvPr/>
        </p:nvSpPr>
        <p:spPr>
          <a:xfrm rot="0">
            <a:off x="4328406" y="5367276"/>
            <a:ext cx="12430177" cy="484477"/>
          </a:xfrm>
          <a:prstGeom prst="rect">
            <a:avLst/>
          </a:prstGeom>
        </p:spPr>
        <p:txBody>
          <a:bodyPr anchor="t" rtlCol="false" tIns="0" lIns="0" bIns="0" rIns="0">
            <a:spAutoFit/>
          </a:bodyPr>
          <a:lstStyle/>
          <a:p>
            <a:pPr algn="l">
              <a:lnSpc>
                <a:spcPts val="3746"/>
              </a:lnSpc>
            </a:pPr>
            <a:r>
              <a:rPr lang="en-US" sz="2676" spc="107" b="true">
                <a:solidFill>
                  <a:srgbClr val="677EA4"/>
                </a:solidFill>
                <a:latin typeface="Cloud Condensed Bold"/>
                <a:ea typeface="Cloud Condensed Bold"/>
                <a:cs typeface="Cloud Condensed Bold"/>
                <a:sym typeface="Cloud Condensed Bold"/>
              </a:rPr>
              <a:t>Methodology Overview</a:t>
            </a:r>
          </a:p>
        </p:txBody>
      </p:sp>
      <p:sp>
        <p:nvSpPr>
          <p:cNvPr name="TextBox 16" id="16"/>
          <p:cNvSpPr txBox="true"/>
          <p:nvPr/>
        </p:nvSpPr>
        <p:spPr>
          <a:xfrm rot="0">
            <a:off x="4327179" y="6488002"/>
            <a:ext cx="12283529" cy="519430"/>
          </a:xfrm>
          <a:prstGeom prst="rect">
            <a:avLst/>
          </a:prstGeom>
        </p:spPr>
        <p:txBody>
          <a:bodyPr anchor="t" rtlCol="false" tIns="0" lIns="0" bIns="0" rIns="0">
            <a:spAutoFit/>
          </a:bodyPr>
          <a:lstStyle/>
          <a:p>
            <a:pPr algn="l">
              <a:lnSpc>
                <a:spcPts val="3919"/>
              </a:lnSpc>
            </a:pPr>
            <a:r>
              <a:rPr lang="en-US" sz="2799" spc="111" b="true">
                <a:solidFill>
                  <a:srgbClr val="677EA4"/>
                </a:solidFill>
                <a:latin typeface="Cloud Condensed Bold"/>
                <a:ea typeface="Cloud Condensed Bold"/>
                <a:cs typeface="Cloud Condensed Bold"/>
                <a:sym typeface="Cloud Condensed Bold"/>
              </a:rPr>
              <a:t>Results</a:t>
            </a:r>
            <a:r>
              <a:rPr lang="en-US" sz="2799" spc="111" b="true">
                <a:solidFill>
                  <a:srgbClr val="677EA4"/>
                </a:solidFill>
                <a:latin typeface="Cloud Condensed Bold"/>
                <a:ea typeface="Cloud Condensed Bold"/>
                <a:cs typeface="Cloud Condensed Bold"/>
                <a:sym typeface="Cloud Condensed Bold"/>
              </a:rPr>
              <a:t> </a:t>
            </a:r>
          </a:p>
        </p:txBody>
      </p:sp>
      <p:sp>
        <p:nvSpPr>
          <p:cNvPr name="TextBox 17" id="17"/>
          <p:cNvSpPr txBox="true"/>
          <p:nvPr/>
        </p:nvSpPr>
        <p:spPr>
          <a:xfrm rot="0">
            <a:off x="4446964" y="2156907"/>
            <a:ext cx="9514670" cy="1226820"/>
          </a:xfrm>
          <a:prstGeom prst="rect">
            <a:avLst/>
          </a:prstGeom>
        </p:spPr>
        <p:txBody>
          <a:bodyPr anchor="t" rtlCol="false" tIns="0" lIns="0" bIns="0" rIns="0">
            <a:spAutoFit/>
          </a:bodyPr>
          <a:lstStyle/>
          <a:p>
            <a:pPr algn="ctr">
              <a:lnSpc>
                <a:spcPts val="10080"/>
              </a:lnSpc>
            </a:pPr>
            <a:r>
              <a:rPr lang="en-US" sz="7200" spc="288">
                <a:solidFill>
                  <a:srgbClr val="677EA4"/>
                </a:solidFill>
                <a:latin typeface="TAN Meringue"/>
                <a:ea typeface="TAN Meringue"/>
                <a:cs typeface="TAN Meringue"/>
                <a:sym typeface="TAN Meringue"/>
              </a:rPr>
              <a:t>List of Contents</a:t>
            </a:r>
          </a:p>
        </p:txBody>
      </p:sp>
      <p:sp>
        <p:nvSpPr>
          <p:cNvPr name="TextBox 18" id="18"/>
          <p:cNvSpPr txBox="true"/>
          <p:nvPr/>
        </p:nvSpPr>
        <p:spPr>
          <a:xfrm rot="0">
            <a:off x="4240678" y="7501140"/>
            <a:ext cx="12283529" cy="519430"/>
          </a:xfrm>
          <a:prstGeom prst="rect">
            <a:avLst/>
          </a:prstGeom>
        </p:spPr>
        <p:txBody>
          <a:bodyPr anchor="t" rtlCol="false" tIns="0" lIns="0" bIns="0" rIns="0">
            <a:spAutoFit/>
          </a:bodyPr>
          <a:lstStyle/>
          <a:p>
            <a:pPr algn="l">
              <a:lnSpc>
                <a:spcPts val="3919"/>
              </a:lnSpc>
            </a:pPr>
            <a:r>
              <a:rPr lang="en-US" sz="2799" spc="111" b="true">
                <a:solidFill>
                  <a:srgbClr val="677EA4"/>
                </a:solidFill>
                <a:latin typeface="Cloud Condensed Bold"/>
                <a:ea typeface="Cloud Condensed Bold"/>
                <a:cs typeface="Cloud Condensed Bold"/>
                <a:sym typeface="Cloud Condensed Bold"/>
              </a:rPr>
              <a:t>Analysis of Results</a:t>
            </a:r>
          </a:p>
        </p:txBody>
      </p:sp>
      <p:sp>
        <p:nvSpPr>
          <p:cNvPr name="TextBox 19" id="19"/>
          <p:cNvSpPr txBox="true"/>
          <p:nvPr/>
        </p:nvSpPr>
        <p:spPr>
          <a:xfrm rot="0">
            <a:off x="10191090" y="4256196"/>
            <a:ext cx="12283529" cy="519430"/>
          </a:xfrm>
          <a:prstGeom prst="rect">
            <a:avLst/>
          </a:prstGeom>
        </p:spPr>
        <p:txBody>
          <a:bodyPr anchor="t" rtlCol="false" tIns="0" lIns="0" bIns="0" rIns="0">
            <a:spAutoFit/>
          </a:bodyPr>
          <a:lstStyle/>
          <a:p>
            <a:pPr algn="l">
              <a:lnSpc>
                <a:spcPts val="3919"/>
              </a:lnSpc>
            </a:pPr>
            <a:r>
              <a:rPr lang="en-US" sz="2799" spc="111" b="true">
                <a:solidFill>
                  <a:srgbClr val="677EA4"/>
                </a:solidFill>
                <a:latin typeface="Cloud Condensed Bold"/>
                <a:ea typeface="Cloud Condensed Bold"/>
                <a:cs typeface="Cloud Condensed Bold"/>
                <a:sym typeface="Cloud Condensed Bold"/>
              </a:rPr>
              <a:t>Strengths of the Research</a:t>
            </a:r>
          </a:p>
        </p:txBody>
      </p:sp>
      <p:sp>
        <p:nvSpPr>
          <p:cNvPr name="TextBox 20" id="20"/>
          <p:cNvSpPr txBox="true"/>
          <p:nvPr/>
        </p:nvSpPr>
        <p:spPr>
          <a:xfrm rot="0">
            <a:off x="10191090" y="5327890"/>
            <a:ext cx="12283529" cy="519430"/>
          </a:xfrm>
          <a:prstGeom prst="rect">
            <a:avLst/>
          </a:prstGeom>
        </p:spPr>
        <p:txBody>
          <a:bodyPr anchor="t" rtlCol="false" tIns="0" lIns="0" bIns="0" rIns="0">
            <a:spAutoFit/>
          </a:bodyPr>
          <a:lstStyle/>
          <a:p>
            <a:pPr algn="l">
              <a:lnSpc>
                <a:spcPts val="3919"/>
              </a:lnSpc>
            </a:pPr>
            <a:r>
              <a:rPr lang="en-US" sz="2799" spc="111" b="true">
                <a:solidFill>
                  <a:srgbClr val="677EA4"/>
                </a:solidFill>
                <a:latin typeface="Cloud Condensed Bold"/>
                <a:ea typeface="Cloud Condensed Bold"/>
                <a:cs typeface="Cloud Condensed Bold"/>
                <a:sym typeface="Cloud Condensed Bold"/>
              </a:rPr>
              <a:t>Weaknesses of the Research</a:t>
            </a:r>
          </a:p>
        </p:txBody>
      </p:sp>
      <p:sp>
        <p:nvSpPr>
          <p:cNvPr name="TextBox 21" id="21"/>
          <p:cNvSpPr txBox="true"/>
          <p:nvPr/>
        </p:nvSpPr>
        <p:spPr>
          <a:xfrm rot="0">
            <a:off x="10330630" y="6357678"/>
            <a:ext cx="12283529" cy="519430"/>
          </a:xfrm>
          <a:prstGeom prst="rect">
            <a:avLst/>
          </a:prstGeom>
        </p:spPr>
        <p:txBody>
          <a:bodyPr anchor="t" rtlCol="false" tIns="0" lIns="0" bIns="0" rIns="0">
            <a:spAutoFit/>
          </a:bodyPr>
          <a:lstStyle/>
          <a:p>
            <a:pPr algn="l">
              <a:lnSpc>
                <a:spcPts val="3919"/>
              </a:lnSpc>
            </a:pPr>
            <a:r>
              <a:rPr lang="en-US" sz="2799" spc="111" b="true">
                <a:solidFill>
                  <a:srgbClr val="677EA4"/>
                </a:solidFill>
                <a:latin typeface="Cloud Condensed Bold"/>
                <a:ea typeface="Cloud Condensed Bold"/>
                <a:cs typeface="Cloud Condensed Bold"/>
                <a:sym typeface="Cloud Condensed Bold"/>
              </a:rPr>
              <a:t>Conclusion</a:t>
            </a:r>
          </a:p>
        </p:txBody>
      </p:sp>
      <p:sp>
        <p:nvSpPr>
          <p:cNvPr name="TextBox 22" id="22"/>
          <p:cNvSpPr txBox="true"/>
          <p:nvPr/>
        </p:nvSpPr>
        <p:spPr>
          <a:xfrm rot="0">
            <a:off x="10330630" y="7496709"/>
            <a:ext cx="12283529" cy="519430"/>
          </a:xfrm>
          <a:prstGeom prst="rect">
            <a:avLst/>
          </a:prstGeom>
        </p:spPr>
        <p:txBody>
          <a:bodyPr anchor="t" rtlCol="false" tIns="0" lIns="0" bIns="0" rIns="0">
            <a:spAutoFit/>
          </a:bodyPr>
          <a:lstStyle/>
          <a:p>
            <a:pPr algn="l">
              <a:lnSpc>
                <a:spcPts val="3919"/>
              </a:lnSpc>
            </a:pPr>
            <a:r>
              <a:rPr lang="en-US" sz="2799" spc="111" b="true">
                <a:solidFill>
                  <a:srgbClr val="677EA4"/>
                </a:solidFill>
                <a:latin typeface="Cloud Condensed Bold"/>
                <a:ea typeface="Cloud Condensed Bold"/>
                <a:cs typeface="Cloud Condensed Bold"/>
                <a:sym typeface="Cloud Condensed Bold"/>
              </a:rPr>
              <a:t>References</a:t>
            </a:r>
          </a:p>
        </p:txBody>
      </p:sp>
      <p:sp>
        <p:nvSpPr>
          <p:cNvPr name="TextBox 23" id="23"/>
          <p:cNvSpPr txBox="true"/>
          <p:nvPr/>
        </p:nvSpPr>
        <p:spPr>
          <a:xfrm rot="0">
            <a:off x="3238416" y="4072251"/>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1</a:t>
            </a:r>
          </a:p>
        </p:txBody>
      </p:sp>
      <p:sp>
        <p:nvSpPr>
          <p:cNvPr name="TextBox 24" id="24"/>
          <p:cNvSpPr txBox="true"/>
          <p:nvPr/>
        </p:nvSpPr>
        <p:spPr>
          <a:xfrm rot="0">
            <a:off x="9623673" y="4205499"/>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5</a:t>
            </a:r>
          </a:p>
        </p:txBody>
      </p:sp>
      <p:sp>
        <p:nvSpPr>
          <p:cNvPr name="TextBox 25" id="25"/>
          <p:cNvSpPr txBox="true"/>
          <p:nvPr/>
        </p:nvSpPr>
        <p:spPr>
          <a:xfrm rot="0">
            <a:off x="3238416" y="5098579"/>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2</a:t>
            </a:r>
          </a:p>
        </p:txBody>
      </p:sp>
      <p:sp>
        <p:nvSpPr>
          <p:cNvPr name="TextBox 26" id="26"/>
          <p:cNvSpPr txBox="true"/>
          <p:nvPr/>
        </p:nvSpPr>
        <p:spPr>
          <a:xfrm rot="0">
            <a:off x="3202075" y="6329103"/>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3</a:t>
            </a:r>
          </a:p>
        </p:txBody>
      </p:sp>
      <p:sp>
        <p:nvSpPr>
          <p:cNvPr name="TextBox 27" id="27"/>
          <p:cNvSpPr txBox="true"/>
          <p:nvPr/>
        </p:nvSpPr>
        <p:spPr>
          <a:xfrm rot="0">
            <a:off x="3238416" y="7275171"/>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4</a:t>
            </a:r>
          </a:p>
        </p:txBody>
      </p:sp>
      <p:sp>
        <p:nvSpPr>
          <p:cNvPr name="TextBox 28" id="28"/>
          <p:cNvSpPr txBox="true"/>
          <p:nvPr/>
        </p:nvSpPr>
        <p:spPr>
          <a:xfrm rot="0">
            <a:off x="9623673" y="5299315"/>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6</a:t>
            </a:r>
          </a:p>
        </p:txBody>
      </p:sp>
      <p:sp>
        <p:nvSpPr>
          <p:cNvPr name="TextBox 29" id="29"/>
          <p:cNvSpPr txBox="true"/>
          <p:nvPr/>
        </p:nvSpPr>
        <p:spPr>
          <a:xfrm rot="0">
            <a:off x="9623673" y="6310053"/>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7</a:t>
            </a:r>
          </a:p>
        </p:txBody>
      </p:sp>
      <p:sp>
        <p:nvSpPr>
          <p:cNvPr name="TextBox 30" id="30"/>
          <p:cNvSpPr txBox="true"/>
          <p:nvPr/>
        </p:nvSpPr>
        <p:spPr>
          <a:xfrm rot="0">
            <a:off x="9623673" y="7327658"/>
            <a:ext cx="12004448" cy="703476"/>
          </a:xfrm>
          <a:prstGeom prst="rect">
            <a:avLst/>
          </a:prstGeom>
        </p:spPr>
        <p:txBody>
          <a:bodyPr anchor="t" rtlCol="false" tIns="0" lIns="0" bIns="0" rIns="0">
            <a:spAutoFit/>
          </a:bodyPr>
          <a:lstStyle/>
          <a:p>
            <a:pPr algn="l">
              <a:lnSpc>
                <a:spcPts val="5325"/>
              </a:lnSpc>
            </a:pPr>
            <a:r>
              <a:rPr lang="en-US" sz="3804" spc="152" b="true">
                <a:solidFill>
                  <a:srgbClr val="F5D486"/>
                </a:solidFill>
                <a:latin typeface="Cloud Condensed Bold"/>
                <a:ea typeface="Cloud Condensed Bold"/>
                <a:cs typeface="Cloud Condensed Bold"/>
                <a:sym typeface="Cloud Condensed Bold"/>
              </a:rPr>
              <a:t>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854074"/>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Introduction</a:t>
            </a:r>
          </a:p>
        </p:txBody>
      </p:sp>
      <p:sp>
        <p:nvSpPr>
          <p:cNvPr name="Freeform 18" id="18"/>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19" id="19"/>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
        <p:nvSpPr>
          <p:cNvPr name="TextBox 21" id="21"/>
          <p:cNvSpPr txBox="true"/>
          <p:nvPr/>
        </p:nvSpPr>
        <p:spPr>
          <a:xfrm rot="0">
            <a:off x="2893196" y="3668076"/>
            <a:ext cx="12283226" cy="4359275"/>
          </a:xfrm>
          <a:prstGeom prst="rect">
            <a:avLst/>
          </a:prstGeom>
        </p:spPr>
        <p:txBody>
          <a:bodyPr anchor="t" rtlCol="false" tIns="0" lIns="0" bIns="0" rIns="0">
            <a:spAutoFit/>
          </a:bodyPr>
          <a:lstStyle/>
          <a:p>
            <a:pPr algn="l">
              <a:lnSpc>
                <a:spcPts val="4900"/>
              </a:lnSpc>
            </a:pPr>
            <a:r>
              <a:rPr lang="en-US" sz="3500">
                <a:solidFill>
                  <a:srgbClr val="677EA4"/>
                </a:solidFill>
                <a:latin typeface="Cloud Condensed"/>
                <a:ea typeface="Cloud Condensed"/>
                <a:cs typeface="Cloud Condensed"/>
                <a:sym typeface="Cloud Condensed"/>
              </a:rPr>
              <a:t>In the digital age, the proliferation of spam emails poses a significant threat to user security and privacy. To combat this issue, this study explores the application of various machine learning techniques to accurately classify emails as spam or legitimate. By implementing and evaluating these classifiers, the authors aim to contribute to the development of more effective spam detection mechanisms and enhance email security.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854074"/>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Methodology Overview</a:t>
            </a:r>
          </a:p>
        </p:txBody>
      </p:sp>
      <p:sp>
        <p:nvSpPr>
          <p:cNvPr name="Freeform 18" id="18"/>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19" id="19"/>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
        <p:nvSpPr>
          <p:cNvPr name="TextBox 21" id="21"/>
          <p:cNvSpPr txBox="true"/>
          <p:nvPr/>
        </p:nvSpPr>
        <p:spPr>
          <a:xfrm rot="0">
            <a:off x="2893196" y="3668076"/>
            <a:ext cx="12283226" cy="4978400"/>
          </a:xfrm>
          <a:prstGeom prst="rect">
            <a:avLst/>
          </a:prstGeom>
        </p:spPr>
        <p:txBody>
          <a:bodyPr anchor="t" rtlCol="false" tIns="0" lIns="0" bIns="0" rIns="0">
            <a:spAutoFit/>
          </a:bodyPr>
          <a:lstStyle/>
          <a:p>
            <a:pPr algn="l">
              <a:lnSpc>
                <a:spcPts val="4900"/>
              </a:lnSpc>
            </a:pPr>
          </a:p>
          <a:p>
            <a:pPr algn="l">
              <a:lnSpc>
                <a:spcPts val="4900"/>
              </a:lnSpc>
            </a:pPr>
            <a:r>
              <a:rPr lang="en-US" sz="3500">
                <a:solidFill>
                  <a:srgbClr val="677EA4"/>
                </a:solidFill>
                <a:latin typeface="Cloud Condensed"/>
                <a:ea typeface="Cloud Condensed"/>
                <a:cs typeface="Cloud Condensed"/>
                <a:sym typeface="Cloud Condensed"/>
              </a:rPr>
              <a:t> • Data Collection: Two datasets (Spam Corpus and Spambase).</a:t>
            </a:r>
          </a:p>
          <a:p>
            <a:pPr algn="l">
              <a:lnSpc>
                <a:spcPts val="4900"/>
              </a:lnSpc>
            </a:pPr>
            <a:r>
              <a:rPr lang="en-US" sz="3500">
                <a:solidFill>
                  <a:srgbClr val="677EA4"/>
                </a:solidFill>
                <a:latin typeface="Cloud Condensed"/>
                <a:ea typeface="Cloud Condensed"/>
                <a:cs typeface="Cloud Condensed"/>
                <a:sym typeface="Cloud Condensed"/>
              </a:rPr>
              <a:t> • Data Preprocessing: Analyzing and extracting important features from emails.</a:t>
            </a:r>
          </a:p>
          <a:p>
            <a:pPr algn="l">
              <a:lnSpc>
                <a:spcPts val="4900"/>
              </a:lnSpc>
            </a:pPr>
            <a:r>
              <a:rPr lang="en-US" sz="3500">
                <a:solidFill>
                  <a:srgbClr val="677EA4"/>
                </a:solidFill>
                <a:latin typeface="Cloud Condensed"/>
                <a:ea typeface="Cloud Condensed"/>
                <a:cs typeface="Cloud Condensed"/>
                <a:sym typeface="Cloud Condensed"/>
              </a:rPr>
              <a:t> • Algorithm Implementation: 13 machine learning algorithms, including logistic regression, SVM, and neural networks.</a:t>
            </a:r>
          </a:p>
          <a:p>
            <a:pPr algn="l">
              <a:lnSpc>
                <a:spcPts val="4900"/>
              </a:lnSpc>
            </a:pPr>
            <a:r>
              <a:rPr lang="en-US" sz="3500">
                <a:solidFill>
                  <a:srgbClr val="677EA4"/>
                </a:solidFill>
                <a:latin typeface="Cloud Condensed"/>
                <a:ea typeface="Cloud Condensed"/>
                <a:cs typeface="Cloud Condensed"/>
                <a:sym typeface="Cloud Condensed"/>
              </a:rPr>
              <a:t> • Performance Evaluation: Metrics used (accuracy, recall, error rate).</a:t>
            </a:r>
          </a:p>
          <a:p>
            <a:pPr algn="l">
              <a:lnSpc>
                <a:spcPts val="49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854074"/>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Results and Analysis </a:t>
            </a:r>
          </a:p>
        </p:txBody>
      </p:sp>
      <p:sp>
        <p:nvSpPr>
          <p:cNvPr name="TextBox 18" id="18"/>
          <p:cNvSpPr txBox="true"/>
          <p:nvPr/>
        </p:nvSpPr>
        <p:spPr>
          <a:xfrm rot="0">
            <a:off x="3135746" y="3618947"/>
            <a:ext cx="12283226" cy="4978400"/>
          </a:xfrm>
          <a:prstGeom prst="rect">
            <a:avLst/>
          </a:prstGeom>
        </p:spPr>
        <p:txBody>
          <a:bodyPr anchor="t" rtlCol="false" tIns="0" lIns="0" bIns="0" rIns="0">
            <a:spAutoFit/>
          </a:bodyPr>
          <a:lstStyle/>
          <a:p>
            <a:pPr algn="l">
              <a:lnSpc>
                <a:spcPts val="4900"/>
              </a:lnSpc>
            </a:pPr>
            <a:r>
              <a:rPr lang="en-US" sz="3500">
                <a:solidFill>
                  <a:srgbClr val="677EA4"/>
                </a:solidFill>
                <a:latin typeface="Cloud Condensed"/>
                <a:ea typeface="Cloud Condensed"/>
                <a:cs typeface="Cloud Condensed"/>
                <a:sym typeface="Cloud Condensed"/>
              </a:rPr>
              <a:t> • The Random Forest classifier was the most effective, achieving accuracy rates of 99.91% and 99.93% on the Spam Corpus and Spambase datasets, respectively.</a:t>
            </a:r>
          </a:p>
          <a:p>
            <a:pPr algn="l">
              <a:lnSpc>
                <a:spcPts val="4900"/>
              </a:lnSpc>
            </a:pPr>
            <a:r>
              <a:rPr lang="en-US" sz="3500">
                <a:solidFill>
                  <a:srgbClr val="677EA4"/>
                </a:solidFill>
                <a:latin typeface="Cloud Condensed"/>
                <a:ea typeface="Cloud Condensed"/>
                <a:cs typeface="Cloud Condensed"/>
                <a:sym typeface="Cloud Condensed"/>
              </a:rPr>
              <a:t> • The Naïve Bayes classifier performed poorly, with accuracy rates of 87.63% and 79.53%, primarily due to its assumption of feature independence.</a:t>
            </a:r>
          </a:p>
          <a:p>
            <a:pPr algn="l">
              <a:lnSpc>
                <a:spcPts val="4900"/>
              </a:lnSpc>
            </a:pPr>
            <a:r>
              <a:rPr lang="en-US" sz="3500">
                <a:solidFill>
                  <a:srgbClr val="677EA4"/>
                </a:solidFill>
                <a:latin typeface="Cloud Condensed"/>
                <a:ea typeface="Cloud Condensed"/>
                <a:cs typeface="Cloud Condensed"/>
                <a:sym typeface="Cloud Condensed"/>
              </a:rPr>
              <a:t> • The analysis also revealed that while Random Forest excelled, classifiers like J48 and Bootstrap Aggregating performed moderately well.</a:t>
            </a:r>
          </a:p>
        </p:txBody>
      </p:sp>
      <p:sp>
        <p:nvSpPr>
          <p:cNvPr name="Freeform 19" id="19"/>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1" id="21"/>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1739899"/>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Strengths of the Research</a:t>
            </a:r>
          </a:p>
        </p:txBody>
      </p:sp>
      <p:sp>
        <p:nvSpPr>
          <p:cNvPr name="TextBox 18" id="18"/>
          <p:cNvSpPr txBox="true"/>
          <p:nvPr/>
        </p:nvSpPr>
        <p:spPr>
          <a:xfrm rot="0">
            <a:off x="2587551" y="4155182"/>
            <a:ext cx="12283226" cy="3121025"/>
          </a:xfrm>
          <a:prstGeom prst="rect">
            <a:avLst/>
          </a:prstGeom>
        </p:spPr>
        <p:txBody>
          <a:bodyPr anchor="t" rtlCol="false" tIns="0" lIns="0" bIns="0" rIns="0">
            <a:spAutoFit/>
          </a:bodyPr>
          <a:lstStyle/>
          <a:p>
            <a:pPr algn="l">
              <a:lnSpc>
                <a:spcPts val="4900"/>
              </a:lnSpc>
            </a:pPr>
            <a:r>
              <a:rPr lang="en-US" sz="3500">
                <a:solidFill>
                  <a:srgbClr val="677EA4"/>
                </a:solidFill>
                <a:latin typeface="Cloud Condensed"/>
                <a:ea typeface="Cloud Condensed"/>
                <a:cs typeface="Cloud Condensed"/>
                <a:sym typeface="Cloud Condensed"/>
              </a:rPr>
              <a:t>• Types of algorithms applied: The paper compared 13 different algorithms.</a:t>
            </a:r>
          </a:p>
          <a:p>
            <a:pPr algn="l">
              <a:lnSpc>
                <a:spcPts val="4900"/>
              </a:lnSpc>
            </a:pPr>
            <a:r>
              <a:rPr lang="en-US" sz="3500">
                <a:solidFill>
                  <a:srgbClr val="677EA4"/>
                </a:solidFill>
                <a:latin typeface="Cloud Condensed"/>
                <a:ea typeface="Cloud Condensed"/>
                <a:cs typeface="Cloud Condensed"/>
                <a:sym typeface="Cloud Condensed"/>
              </a:rPr>
              <a:t> • Performance Analysis: Thorough evaluation using clear metrics.</a:t>
            </a:r>
          </a:p>
          <a:p>
            <a:pPr algn="l">
              <a:lnSpc>
                <a:spcPts val="4900"/>
              </a:lnSpc>
            </a:pPr>
            <a:r>
              <a:rPr lang="en-US" sz="3500">
                <a:solidFill>
                  <a:srgbClr val="677EA4"/>
                </a:solidFill>
                <a:latin typeface="Cloud Condensed"/>
                <a:ea typeface="Cloud Condensed"/>
                <a:cs typeface="Cloud Condensed"/>
                <a:sym typeface="Cloud Condensed"/>
              </a:rPr>
              <a:t> • Reliable results: Random Forest proved to be the most efficient algorithm.</a:t>
            </a:r>
          </a:p>
        </p:txBody>
      </p:sp>
      <p:sp>
        <p:nvSpPr>
          <p:cNvPr name="Freeform 19" id="19"/>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1" id="21"/>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1739899"/>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Weaknesses of the Research</a:t>
            </a:r>
          </a:p>
        </p:txBody>
      </p:sp>
      <p:sp>
        <p:nvSpPr>
          <p:cNvPr name="TextBox 18" id="18"/>
          <p:cNvSpPr txBox="true"/>
          <p:nvPr/>
        </p:nvSpPr>
        <p:spPr>
          <a:xfrm rot="0">
            <a:off x="3014255" y="4243732"/>
            <a:ext cx="12283226" cy="3121025"/>
          </a:xfrm>
          <a:prstGeom prst="rect">
            <a:avLst/>
          </a:prstGeom>
        </p:spPr>
        <p:txBody>
          <a:bodyPr anchor="t" rtlCol="false" tIns="0" lIns="0" bIns="0" rIns="0">
            <a:spAutoFit/>
          </a:bodyPr>
          <a:lstStyle/>
          <a:p>
            <a:pPr algn="l">
              <a:lnSpc>
                <a:spcPts val="4900"/>
              </a:lnSpc>
            </a:pPr>
            <a:r>
              <a:rPr lang="en-US" sz="3500">
                <a:solidFill>
                  <a:srgbClr val="677EA4"/>
                </a:solidFill>
                <a:latin typeface="Cloud Condensed"/>
                <a:ea typeface="Cloud Condensed"/>
                <a:cs typeface="Cloud Condensed"/>
                <a:sym typeface="Cloud Condensed"/>
              </a:rPr>
              <a:t> • Limited Datasets: May not represent all types of spam.</a:t>
            </a:r>
          </a:p>
          <a:p>
            <a:pPr algn="l">
              <a:lnSpc>
                <a:spcPts val="4900"/>
              </a:lnSpc>
            </a:pPr>
            <a:r>
              <a:rPr lang="en-US" sz="3500">
                <a:solidFill>
                  <a:srgbClr val="677EA4"/>
                </a:solidFill>
                <a:latin typeface="Cloud Condensed"/>
                <a:ea typeface="Cloud Condensed"/>
                <a:cs typeface="Cloud Condensed"/>
                <a:sym typeface="Cloud Condensed"/>
              </a:rPr>
              <a:t> • Performance of Naïve Bayes: turned in weak performance compared to other algorithms</a:t>
            </a:r>
          </a:p>
          <a:p>
            <a:pPr algn="l">
              <a:lnSpc>
                <a:spcPts val="4900"/>
              </a:lnSpc>
            </a:pPr>
            <a:r>
              <a:rPr lang="en-US" sz="3500">
                <a:solidFill>
                  <a:srgbClr val="677EA4"/>
                </a:solidFill>
                <a:latin typeface="Cloud Condensed"/>
                <a:ea typeface="Cloud Condensed"/>
                <a:cs typeface="Cloud Condensed"/>
                <a:sym typeface="Cloud Condensed"/>
              </a:rPr>
              <a:t> • Limited Recommendations: While valuable results were presented, the study may lack clear recommendations.</a:t>
            </a:r>
          </a:p>
        </p:txBody>
      </p:sp>
      <p:sp>
        <p:nvSpPr>
          <p:cNvPr name="Freeform 19" id="19"/>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1" id="21"/>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854074"/>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Conclusion</a:t>
            </a:r>
          </a:p>
        </p:txBody>
      </p:sp>
      <p:sp>
        <p:nvSpPr>
          <p:cNvPr name="TextBox 18" id="18"/>
          <p:cNvSpPr txBox="true"/>
          <p:nvPr/>
        </p:nvSpPr>
        <p:spPr>
          <a:xfrm rot="0">
            <a:off x="3135746" y="3922638"/>
            <a:ext cx="12283226" cy="3121025"/>
          </a:xfrm>
          <a:prstGeom prst="rect">
            <a:avLst/>
          </a:prstGeom>
        </p:spPr>
        <p:txBody>
          <a:bodyPr anchor="t" rtlCol="false" tIns="0" lIns="0" bIns="0" rIns="0">
            <a:spAutoFit/>
          </a:bodyPr>
          <a:lstStyle/>
          <a:p>
            <a:pPr algn="l">
              <a:lnSpc>
                <a:spcPts val="4900"/>
              </a:lnSpc>
            </a:pPr>
            <a:r>
              <a:rPr lang="en-US" sz="3500">
                <a:solidFill>
                  <a:srgbClr val="677EA4"/>
                </a:solidFill>
                <a:latin typeface="Cloud Condensed"/>
                <a:ea typeface="Cloud Condensed"/>
                <a:cs typeface="Cloud Condensed"/>
                <a:sym typeface="Cloud Condensed"/>
              </a:rPr>
              <a:t> • Summary of the findings.</a:t>
            </a:r>
          </a:p>
          <a:p>
            <a:pPr algn="l">
              <a:lnSpc>
                <a:spcPts val="4900"/>
              </a:lnSpc>
            </a:pPr>
            <a:r>
              <a:rPr lang="en-US" sz="3500">
                <a:solidFill>
                  <a:srgbClr val="677EA4"/>
                </a:solidFill>
                <a:latin typeface="Cloud Condensed"/>
                <a:ea typeface="Cloud Condensed"/>
                <a:cs typeface="Cloud Condensed"/>
                <a:sym typeface="Cloud Condensed"/>
              </a:rPr>
              <a:t> • Random Forest achieved the highest accuracy (99.91% on Spam Corpus and 99.93% on Spambase).</a:t>
            </a:r>
          </a:p>
          <a:p>
            <a:pPr algn="l">
              <a:lnSpc>
                <a:spcPts val="4900"/>
              </a:lnSpc>
            </a:pPr>
            <a:r>
              <a:rPr lang="en-US" sz="3500">
                <a:solidFill>
                  <a:srgbClr val="677EA4"/>
                </a:solidFill>
                <a:latin typeface="Cloud Condensed"/>
                <a:ea typeface="Cloud Condensed"/>
                <a:cs typeface="Cloud Condensed"/>
                <a:sym typeface="Cloud Condensed"/>
              </a:rPr>
              <a:t> • Naïve Bayes had relatively lower accuracy.</a:t>
            </a:r>
          </a:p>
          <a:p>
            <a:pPr algn="l">
              <a:lnSpc>
                <a:spcPts val="4900"/>
              </a:lnSpc>
            </a:pPr>
            <a:r>
              <a:rPr lang="en-US" sz="3500">
                <a:solidFill>
                  <a:srgbClr val="677EA4"/>
                </a:solidFill>
                <a:latin typeface="Cloud Condensed"/>
                <a:ea typeface="Cloud Condensed"/>
                <a:cs typeface="Cloud Condensed"/>
                <a:sym typeface="Cloud Condensed"/>
              </a:rPr>
              <a:t> • Insights for improving spam filtering systems.</a:t>
            </a:r>
          </a:p>
        </p:txBody>
      </p:sp>
      <p:sp>
        <p:nvSpPr>
          <p:cNvPr name="Freeform 19" id="19"/>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1" id="21"/>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27273" y="1089854"/>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677EA4"/>
              </a:solidFill>
              <a:prstDash val="solid"/>
              <a:miter/>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696978">
            <a:off x="-1202169" y="3530266"/>
            <a:ext cx="3015482" cy="7491880"/>
          </a:xfrm>
          <a:custGeom>
            <a:avLst/>
            <a:gdLst/>
            <a:ahLst/>
            <a:cxnLst/>
            <a:rect r="r" b="b" t="t" l="l"/>
            <a:pathLst>
              <a:path h="7491880" w="3015482">
                <a:moveTo>
                  <a:pt x="0" y="0"/>
                </a:moveTo>
                <a:lnTo>
                  <a:pt x="3015482" y="0"/>
                </a:lnTo>
                <a:lnTo>
                  <a:pt x="3015482" y="7491881"/>
                </a:lnTo>
                <a:lnTo>
                  <a:pt x="0" y="7491881"/>
                </a:lnTo>
                <a:lnTo>
                  <a:pt x="0" y="0"/>
                </a:lnTo>
                <a:close/>
              </a:path>
            </a:pathLst>
          </a:custGeom>
          <a:blipFill>
            <a:blip r:embed="rId3"/>
            <a:stretch>
              <a:fillRect l="0" t="0" r="0" b="0"/>
            </a:stretch>
          </a:blipFill>
        </p:spPr>
      </p:sp>
      <p:sp>
        <p:nvSpPr>
          <p:cNvPr name="Freeform 7" id="7"/>
          <p:cNvSpPr/>
          <p:nvPr/>
        </p:nvSpPr>
        <p:spPr>
          <a:xfrm flipH="false" flipV="false" rot="-8543176">
            <a:off x="16823337" y="-513689"/>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4"/>
            <a:stretch>
              <a:fillRect l="0" t="0" r="0" b="0"/>
            </a:stretch>
          </a:blipFill>
        </p:spPr>
      </p:sp>
      <p:sp>
        <p:nvSpPr>
          <p:cNvPr name="Freeform 8" id="8"/>
          <p:cNvSpPr/>
          <p:nvPr/>
        </p:nvSpPr>
        <p:spPr>
          <a:xfrm flipH="true" flipV="false" rot="1869937">
            <a:off x="-620207" y="5757859"/>
            <a:ext cx="1382641" cy="3453005"/>
          </a:xfrm>
          <a:custGeom>
            <a:avLst/>
            <a:gdLst/>
            <a:ahLst/>
            <a:cxnLst/>
            <a:rect r="r" b="b" t="t" l="l"/>
            <a:pathLst>
              <a:path h="3453005" w="1382641">
                <a:moveTo>
                  <a:pt x="1382641" y="0"/>
                </a:moveTo>
                <a:lnTo>
                  <a:pt x="0" y="0"/>
                </a:lnTo>
                <a:lnTo>
                  <a:pt x="0" y="3453005"/>
                </a:lnTo>
                <a:lnTo>
                  <a:pt x="1382641" y="3453005"/>
                </a:lnTo>
                <a:lnTo>
                  <a:pt x="1382641" y="0"/>
                </a:lnTo>
                <a:close/>
              </a:path>
            </a:pathLst>
          </a:custGeom>
          <a:blipFill>
            <a:blip r:embed="rId5"/>
            <a:stretch>
              <a:fillRect l="0" t="0" r="0" b="0"/>
            </a:stretch>
          </a:blipFill>
        </p:spPr>
      </p:sp>
      <p:sp>
        <p:nvSpPr>
          <p:cNvPr name="Freeform 9" id="9"/>
          <p:cNvSpPr/>
          <p:nvPr/>
        </p:nvSpPr>
        <p:spPr>
          <a:xfrm flipH="true" flipV="false" rot="-7096360">
            <a:off x="14509157" y="825054"/>
            <a:ext cx="434001" cy="789093"/>
          </a:xfrm>
          <a:custGeom>
            <a:avLst/>
            <a:gdLst/>
            <a:ahLst/>
            <a:cxnLst/>
            <a:rect r="r" b="b" t="t" l="l"/>
            <a:pathLst>
              <a:path h="789093" w="434001">
                <a:moveTo>
                  <a:pt x="434001" y="0"/>
                </a:moveTo>
                <a:lnTo>
                  <a:pt x="0" y="0"/>
                </a:lnTo>
                <a:lnTo>
                  <a:pt x="0" y="789093"/>
                </a:lnTo>
                <a:lnTo>
                  <a:pt x="434001" y="789093"/>
                </a:lnTo>
                <a:lnTo>
                  <a:pt x="434001" y="0"/>
                </a:lnTo>
                <a:close/>
              </a:path>
            </a:pathLst>
          </a:custGeom>
          <a:blipFill>
            <a:blip r:embed="rId6"/>
            <a:stretch>
              <a:fillRect l="0" t="0" r="0" b="0"/>
            </a:stretch>
          </a:blipFill>
        </p:spPr>
      </p:sp>
      <p:sp>
        <p:nvSpPr>
          <p:cNvPr name="Freeform 10" id="10"/>
          <p:cNvSpPr/>
          <p:nvPr/>
        </p:nvSpPr>
        <p:spPr>
          <a:xfrm flipH="true" flipV="false" rot="2070157">
            <a:off x="15976499" y="1526933"/>
            <a:ext cx="340714" cy="804044"/>
          </a:xfrm>
          <a:custGeom>
            <a:avLst/>
            <a:gdLst/>
            <a:ahLst/>
            <a:cxnLst/>
            <a:rect r="r" b="b" t="t" l="l"/>
            <a:pathLst>
              <a:path h="804044" w="340714">
                <a:moveTo>
                  <a:pt x="340713" y="0"/>
                </a:moveTo>
                <a:lnTo>
                  <a:pt x="0" y="0"/>
                </a:lnTo>
                <a:lnTo>
                  <a:pt x="0" y="804044"/>
                </a:lnTo>
                <a:lnTo>
                  <a:pt x="340713" y="804044"/>
                </a:lnTo>
                <a:lnTo>
                  <a:pt x="340713" y="0"/>
                </a:lnTo>
                <a:close/>
              </a:path>
            </a:pathLst>
          </a:custGeom>
          <a:blipFill>
            <a:blip r:embed="rId7"/>
            <a:stretch>
              <a:fillRect l="0" t="0" r="0" b="0"/>
            </a:stretch>
          </a:blipFill>
        </p:spPr>
      </p:sp>
      <p:sp>
        <p:nvSpPr>
          <p:cNvPr name="Freeform 11" id="11"/>
          <p:cNvSpPr/>
          <p:nvPr/>
        </p:nvSpPr>
        <p:spPr>
          <a:xfrm flipH="false" flipV="false" rot="7871968">
            <a:off x="14914659" y="3224199"/>
            <a:ext cx="675766" cy="1687658"/>
          </a:xfrm>
          <a:custGeom>
            <a:avLst/>
            <a:gdLst/>
            <a:ahLst/>
            <a:cxnLst/>
            <a:rect r="r" b="b" t="t" l="l"/>
            <a:pathLst>
              <a:path h="1687658" w="675766">
                <a:moveTo>
                  <a:pt x="0" y="0"/>
                </a:moveTo>
                <a:lnTo>
                  <a:pt x="675767" y="0"/>
                </a:lnTo>
                <a:lnTo>
                  <a:pt x="675767" y="1687658"/>
                </a:lnTo>
                <a:lnTo>
                  <a:pt x="0" y="1687658"/>
                </a:lnTo>
                <a:lnTo>
                  <a:pt x="0" y="0"/>
                </a:lnTo>
                <a:close/>
              </a:path>
            </a:pathLst>
          </a:custGeom>
          <a:blipFill>
            <a:blip r:embed="rId5"/>
            <a:stretch>
              <a:fillRect l="0" t="0" r="0" b="0"/>
            </a:stretch>
          </a:blipFill>
        </p:spPr>
      </p:sp>
      <p:sp>
        <p:nvSpPr>
          <p:cNvPr name="Freeform 12" id="12"/>
          <p:cNvSpPr/>
          <p:nvPr/>
        </p:nvSpPr>
        <p:spPr>
          <a:xfrm flipH="false" flipV="false" rot="-1841712">
            <a:off x="14947578" y="7555499"/>
            <a:ext cx="699806" cy="1206957"/>
          </a:xfrm>
          <a:custGeom>
            <a:avLst/>
            <a:gdLst/>
            <a:ahLst/>
            <a:cxnLst/>
            <a:rect r="r" b="b" t="t" l="l"/>
            <a:pathLst>
              <a:path h="1206957" w="699806">
                <a:moveTo>
                  <a:pt x="0" y="0"/>
                </a:moveTo>
                <a:lnTo>
                  <a:pt x="699806" y="0"/>
                </a:lnTo>
                <a:lnTo>
                  <a:pt x="699806" y="1206956"/>
                </a:lnTo>
                <a:lnTo>
                  <a:pt x="0" y="1206956"/>
                </a:lnTo>
                <a:lnTo>
                  <a:pt x="0" y="0"/>
                </a:lnTo>
                <a:close/>
              </a:path>
            </a:pathLst>
          </a:custGeom>
          <a:blipFill>
            <a:blip r:embed="rId8"/>
            <a:stretch>
              <a:fillRect l="0" t="0" r="0" b="0"/>
            </a:stretch>
          </a:blipFill>
        </p:spPr>
      </p:sp>
      <p:sp>
        <p:nvSpPr>
          <p:cNvPr name="Freeform 13" id="13"/>
          <p:cNvSpPr/>
          <p:nvPr/>
        </p:nvSpPr>
        <p:spPr>
          <a:xfrm flipH="false" flipV="false" rot="0">
            <a:off x="15360080" y="7161138"/>
            <a:ext cx="718592" cy="1785321"/>
          </a:xfrm>
          <a:custGeom>
            <a:avLst/>
            <a:gdLst/>
            <a:ahLst/>
            <a:cxnLst/>
            <a:rect r="r" b="b" t="t" l="l"/>
            <a:pathLst>
              <a:path h="1785321" w="718592">
                <a:moveTo>
                  <a:pt x="0" y="0"/>
                </a:moveTo>
                <a:lnTo>
                  <a:pt x="718592" y="0"/>
                </a:lnTo>
                <a:lnTo>
                  <a:pt x="718592" y="1785321"/>
                </a:lnTo>
                <a:lnTo>
                  <a:pt x="0" y="1785321"/>
                </a:lnTo>
                <a:lnTo>
                  <a:pt x="0" y="0"/>
                </a:lnTo>
                <a:close/>
              </a:path>
            </a:pathLst>
          </a:custGeom>
          <a:blipFill>
            <a:blip r:embed="rId3"/>
            <a:stretch>
              <a:fillRect l="0" t="0" r="0" b="0"/>
            </a:stretch>
          </a:blipFill>
        </p:spPr>
      </p:sp>
      <p:sp>
        <p:nvSpPr>
          <p:cNvPr name="Freeform 14" id="14"/>
          <p:cNvSpPr/>
          <p:nvPr/>
        </p:nvSpPr>
        <p:spPr>
          <a:xfrm flipH="false" flipV="false" rot="0">
            <a:off x="14785709" y="8135363"/>
            <a:ext cx="933667" cy="923966"/>
          </a:xfrm>
          <a:custGeom>
            <a:avLst/>
            <a:gdLst/>
            <a:ahLst/>
            <a:cxnLst/>
            <a:rect r="r" b="b" t="t" l="l"/>
            <a:pathLst>
              <a:path h="923966" w="933667">
                <a:moveTo>
                  <a:pt x="0" y="0"/>
                </a:moveTo>
                <a:lnTo>
                  <a:pt x="933667" y="0"/>
                </a:lnTo>
                <a:lnTo>
                  <a:pt x="933667" y="923967"/>
                </a:lnTo>
                <a:lnTo>
                  <a:pt x="0" y="923967"/>
                </a:lnTo>
                <a:lnTo>
                  <a:pt x="0" y="0"/>
                </a:lnTo>
                <a:close/>
              </a:path>
            </a:pathLst>
          </a:custGeom>
          <a:blipFill>
            <a:blip r:embed="rId9"/>
            <a:stretch>
              <a:fillRect l="0" t="0" r="0" b="0"/>
            </a:stretch>
          </a:blipFill>
        </p:spPr>
      </p:sp>
      <p:sp>
        <p:nvSpPr>
          <p:cNvPr name="Freeform 15" id="15"/>
          <p:cNvSpPr/>
          <p:nvPr/>
        </p:nvSpPr>
        <p:spPr>
          <a:xfrm flipH="true" flipV="false" rot="-2817893">
            <a:off x="14503588" y="2918232"/>
            <a:ext cx="564242" cy="1205934"/>
          </a:xfrm>
          <a:custGeom>
            <a:avLst/>
            <a:gdLst/>
            <a:ahLst/>
            <a:cxnLst/>
            <a:rect r="r" b="b" t="t" l="l"/>
            <a:pathLst>
              <a:path h="1205934" w="564242">
                <a:moveTo>
                  <a:pt x="564242" y="0"/>
                </a:moveTo>
                <a:lnTo>
                  <a:pt x="0" y="0"/>
                </a:lnTo>
                <a:lnTo>
                  <a:pt x="0" y="1205934"/>
                </a:lnTo>
                <a:lnTo>
                  <a:pt x="564242" y="1205934"/>
                </a:lnTo>
                <a:lnTo>
                  <a:pt x="564242" y="0"/>
                </a:lnTo>
                <a:close/>
              </a:path>
            </a:pathLst>
          </a:custGeom>
          <a:blipFill>
            <a:blip r:embed="rId10"/>
            <a:stretch>
              <a:fillRect l="0" t="0" r="-1252" b="0"/>
            </a:stretch>
          </a:blipFill>
        </p:spPr>
      </p:sp>
      <p:sp>
        <p:nvSpPr>
          <p:cNvPr name="Freeform 16" id="16"/>
          <p:cNvSpPr/>
          <p:nvPr/>
        </p:nvSpPr>
        <p:spPr>
          <a:xfrm flipH="false" flipV="false" rot="0">
            <a:off x="14651826" y="3303397"/>
            <a:ext cx="1049192" cy="957958"/>
          </a:xfrm>
          <a:custGeom>
            <a:avLst/>
            <a:gdLst/>
            <a:ahLst/>
            <a:cxnLst/>
            <a:rect r="r" b="b" t="t" l="l"/>
            <a:pathLst>
              <a:path h="957958" w="1049192">
                <a:moveTo>
                  <a:pt x="0" y="0"/>
                </a:moveTo>
                <a:lnTo>
                  <a:pt x="1049192" y="0"/>
                </a:lnTo>
                <a:lnTo>
                  <a:pt x="1049192" y="957958"/>
                </a:lnTo>
                <a:lnTo>
                  <a:pt x="0" y="957958"/>
                </a:lnTo>
                <a:lnTo>
                  <a:pt x="0" y="0"/>
                </a:lnTo>
                <a:close/>
              </a:path>
            </a:pathLst>
          </a:custGeom>
          <a:blipFill>
            <a:blip r:embed="rId11"/>
            <a:stretch>
              <a:fillRect l="0" t="0" r="0" b="0"/>
            </a:stretch>
          </a:blipFill>
        </p:spPr>
      </p:sp>
      <p:sp>
        <p:nvSpPr>
          <p:cNvPr name="TextBox 17" id="17"/>
          <p:cNvSpPr txBox="true"/>
          <p:nvPr/>
        </p:nvSpPr>
        <p:spPr>
          <a:xfrm rot="0">
            <a:off x="4386665" y="1714774"/>
            <a:ext cx="9514670" cy="854074"/>
          </a:xfrm>
          <a:prstGeom prst="rect">
            <a:avLst/>
          </a:prstGeom>
        </p:spPr>
        <p:txBody>
          <a:bodyPr anchor="t" rtlCol="false" tIns="0" lIns="0" bIns="0" rIns="0">
            <a:spAutoFit/>
          </a:bodyPr>
          <a:lstStyle/>
          <a:p>
            <a:pPr algn="ctr">
              <a:lnSpc>
                <a:spcPts val="7000"/>
              </a:lnSpc>
            </a:pPr>
            <a:r>
              <a:rPr lang="en-US" sz="5000" spc="200">
                <a:solidFill>
                  <a:srgbClr val="677EA4"/>
                </a:solidFill>
                <a:latin typeface="TAN Meringue"/>
                <a:ea typeface="TAN Meringue"/>
                <a:cs typeface="TAN Meringue"/>
                <a:sym typeface="TAN Meringue"/>
              </a:rPr>
              <a:t>References</a:t>
            </a:r>
          </a:p>
        </p:txBody>
      </p:sp>
      <p:sp>
        <p:nvSpPr>
          <p:cNvPr name="TextBox 18" id="18"/>
          <p:cNvSpPr txBox="true"/>
          <p:nvPr/>
        </p:nvSpPr>
        <p:spPr>
          <a:xfrm rot="0">
            <a:off x="2775794" y="4341169"/>
            <a:ext cx="12283226" cy="2501900"/>
          </a:xfrm>
          <a:prstGeom prst="rect">
            <a:avLst/>
          </a:prstGeom>
        </p:spPr>
        <p:txBody>
          <a:bodyPr anchor="t" rtlCol="false" tIns="0" lIns="0" bIns="0" rIns="0">
            <a:spAutoFit/>
          </a:bodyPr>
          <a:lstStyle/>
          <a:p>
            <a:pPr algn="l">
              <a:lnSpc>
                <a:spcPts val="4900"/>
              </a:lnSpc>
            </a:pPr>
            <a:r>
              <a:rPr lang="en-US" sz="3500">
                <a:solidFill>
                  <a:srgbClr val="677EA4"/>
                </a:solidFill>
                <a:latin typeface="Cloud Condensed"/>
                <a:ea typeface="Cloud Condensed"/>
                <a:cs typeface="Cloud Condensed"/>
                <a:sym typeface="Cloud Condensed"/>
              </a:rPr>
              <a:t>Ghosh, A., &amp; Senthilrajan, A. (2023). Comparison of machine learning techniques for spam detection. Multimedia Tools and Applications, 82(19), 29227-29254.</a:t>
            </a:r>
            <a:r>
              <a:rPr lang="he-IL" sz="3500">
                <a:solidFill>
                  <a:srgbClr val="677EA4"/>
                </a:solidFill>
                <a:latin typeface="Cloud Condensed"/>
                <a:ea typeface="Cloud Condensed"/>
                <a:cs typeface="Cloud Condensed"/>
                <a:sym typeface="Cloud Condensed"/>
                <a:rtl val="true"/>
              </a:rPr>
              <a:t>‏</a:t>
            </a:r>
          </a:p>
          <a:p>
            <a:pPr algn="l">
              <a:lnSpc>
                <a:spcPts val="4900"/>
              </a:lnSpc>
            </a:pPr>
          </a:p>
        </p:txBody>
      </p:sp>
      <p:sp>
        <p:nvSpPr>
          <p:cNvPr name="Freeform 19" id="19"/>
          <p:cNvSpPr/>
          <p:nvPr/>
        </p:nvSpPr>
        <p:spPr>
          <a:xfrm flipH="false" flipV="false" rot="329772">
            <a:off x="-485437" y="7189502"/>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0" id="20"/>
          <p:cNvSpPr/>
          <p:nvPr/>
        </p:nvSpPr>
        <p:spPr>
          <a:xfrm flipH="false" flipV="false" rot="2049949">
            <a:off x="-485437" y="8787830"/>
            <a:ext cx="2434840" cy="3224954"/>
          </a:xfrm>
          <a:custGeom>
            <a:avLst/>
            <a:gdLst/>
            <a:ahLst/>
            <a:cxnLst/>
            <a:rect r="r" b="b" t="t" l="l"/>
            <a:pathLst>
              <a:path h="3224954" w="2434840">
                <a:moveTo>
                  <a:pt x="0" y="0"/>
                </a:moveTo>
                <a:lnTo>
                  <a:pt x="2434840" y="0"/>
                </a:lnTo>
                <a:lnTo>
                  <a:pt x="2434840" y="3224954"/>
                </a:lnTo>
                <a:lnTo>
                  <a:pt x="0" y="3224954"/>
                </a:lnTo>
                <a:lnTo>
                  <a:pt x="0" y="0"/>
                </a:lnTo>
                <a:close/>
              </a:path>
            </a:pathLst>
          </a:custGeom>
          <a:blipFill>
            <a:blip r:embed="rId12"/>
            <a:stretch>
              <a:fillRect l="0" t="0" r="0" b="0"/>
            </a:stretch>
          </a:blipFill>
        </p:spPr>
      </p:sp>
      <p:sp>
        <p:nvSpPr>
          <p:cNvPr name="Freeform 21" id="21"/>
          <p:cNvSpPr/>
          <p:nvPr/>
        </p:nvSpPr>
        <p:spPr>
          <a:xfrm flipH="false" flipV="false" rot="1206564">
            <a:off x="-104606" y="8936980"/>
            <a:ext cx="1131106" cy="1950183"/>
          </a:xfrm>
          <a:custGeom>
            <a:avLst/>
            <a:gdLst/>
            <a:ahLst/>
            <a:cxnLst/>
            <a:rect r="r" b="b" t="t" l="l"/>
            <a:pathLst>
              <a:path h="1950183" w="1131106">
                <a:moveTo>
                  <a:pt x="0" y="0"/>
                </a:moveTo>
                <a:lnTo>
                  <a:pt x="1131107" y="0"/>
                </a:lnTo>
                <a:lnTo>
                  <a:pt x="1131107" y="1950184"/>
                </a:lnTo>
                <a:lnTo>
                  <a:pt x="0" y="1950184"/>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DAGRyzynGtg</dc:identifier>
  <dcterms:modified xsi:type="dcterms:W3CDTF">2011-08-01T06:04:30Z</dcterms:modified>
  <cp:revision>1</cp:revision>
  <dc:title>Spam Classification</dc:title>
</cp:coreProperties>
</file>